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03/07/2025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03/07/2025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629900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68" y="474786"/>
            <a:ext cx="5011615" cy="5908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itle 1"/>
          <p:cNvSpPr txBox="1">
            <a:spLocks/>
          </p:cNvSpPr>
          <p:nvPr/>
        </p:nvSpPr>
        <p:spPr bwMode="gray">
          <a:xfrm>
            <a:off x="4423875" y="1644614"/>
            <a:ext cx="6998677" cy="100658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5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7200" b="1" dirty="0" smtClean="0">
                <a:ln/>
                <a:solidFill>
                  <a:schemeClr val="accent3"/>
                </a:solidFill>
                <a:latin typeface="Arial Rounded MT Bold" panose="020F0704030504030204" pitchFamily="34" charset="0"/>
              </a:rPr>
              <a:t>Jensen Decors</a:t>
            </a:r>
            <a:endParaRPr lang="en-US" sz="7200" b="1" dirty="0">
              <a:ln/>
              <a:solidFill>
                <a:schemeClr val="accent3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8" name="Subtitle 4"/>
          <p:cNvSpPr txBox="1">
            <a:spLocks/>
          </p:cNvSpPr>
          <p:nvPr/>
        </p:nvSpPr>
        <p:spPr bwMode="gray">
          <a:xfrm>
            <a:off x="5751513" y="2870572"/>
            <a:ext cx="4554414" cy="88476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u="sng" dirty="0" smtClean="0">
                <a:ln w="0">
                  <a:solidFill>
                    <a:schemeClr val="tx1"/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Home  Decoration</a:t>
            </a:r>
            <a:endParaRPr lang="en-US" sz="4400" u="sng" dirty="0">
              <a:ln w="0">
                <a:solidFill>
                  <a:schemeClr val="tx1"/>
                </a:solidFill>
              </a:ln>
              <a:solidFill>
                <a:schemeClr val="bg1"/>
              </a:solidFill>
              <a:latin typeface="Cooper Black" panose="0208090404030B0204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57880" y="5451233"/>
            <a:ext cx="4703228" cy="759069"/>
          </a:xfrm>
        </p:spPr>
        <p:txBody>
          <a:bodyPr/>
          <a:lstStyle/>
          <a:p>
            <a:r>
              <a:rPr lang="en-US" sz="2000" dirty="0" smtClean="0"/>
              <a:t>Curriculum</a:t>
            </a:r>
            <a:r>
              <a:rPr lang="en-US" sz="2400" dirty="0" smtClean="0"/>
              <a:t> : ACCP AI 7144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734905" y="1081453"/>
            <a:ext cx="29014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>
                <a:ln w="0"/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pitchFamily="82" charset="0"/>
              </a:rPr>
              <a:t>Dreamweaver</a:t>
            </a:r>
            <a:endParaRPr lang="en-US" sz="2400" u="sng" dirty="0">
              <a:ln w="0"/>
              <a:solidFill>
                <a:schemeClr val="accent4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685684" y="3971834"/>
            <a:ext cx="53310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Jensen is an organization selling wide range of wall decorative products. They deal </a:t>
            </a:r>
            <a:r>
              <a:rPr lang="en-US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in various </a:t>
            </a:r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types of items suiting every requirement office to home and etc.</a:t>
            </a:r>
          </a:p>
        </p:txBody>
      </p:sp>
    </p:spTree>
    <p:extLst>
      <p:ext uri="{BB962C8B-B14F-4D97-AF65-F5344CB8AC3E}">
        <p14:creationId xmlns:p14="http://schemas.microsoft.com/office/powerpoint/2010/main" val="2876630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Add Footer </a:t>
            </a:r>
            <a:r>
              <a:rPr lang="en-US" b="1" dirty="0">
                <a:ln/>
                <a:solidFill>
                  <a:schemeClr val="accent4"/>
                </a:solidFill>
              </a:rPr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7607" y="2603500"/>
            <a:ext cx="10688284" cy="3416301"/>
          </a:xfrm>
        </p:spPr>
        <p:txBody>
          <a:bodyPr/>
          <a:lstStyle/>
          <a:p>
            <a:r>
              <a:rPr lang="en-US" dirty="0"/>
              <a:t>The Footer is located at the bottom of every webpage and serves as a final point of interaction for users. It contains essential information and quick links that users may find helpful.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550773" y="512003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10</a:t>
            </a:r>
            <a:endParaRPr lang="en-US" sz="2400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30"/>
          <a:stretch/>
        </p:blipFill>
        <p:spPr>
          <a:xfrm>
            <a:off x="1907932" y="3513088"/>
            <a:ext cx="8748345" cy="3336119"/>
          </a:xfrm>
          <a:prstGeom prst="rect">
            <a:avLst/>
          </a:prstGeom>
          <a:effectLst>
            <a:glow>
              <a:schemeClr val="accent6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773248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123" y="1105559"/>
            <a:ext cx="10814539" cy="706964"/>
          </a:xfr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Individual Category Pages For All Categories </a:t>
            </a:r>
            <a:r>
              <a:rPr lang="en-US" b="1" dirty="0">
                <a:ln/>
                <a:solidFill>
                  <a:schemeClr val="accent4"/>
                </a:solidFill>
              </a:rPr>
              <a:t>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2027" y="2603500"/>
            <a:ext cx="10216186" cy="1142023"/>
          </a:xfrm>
        </p:spPr>
        <p:txBody>
          <a:bodyPr/>
          <a:lstStyle/>
          <a:p>
            <a:r>
              <a:rPr lang="en-US" dirty="0"/>
              <a:t>Each product category on the website has its own dedicated page, allowing users to explore products more specifically and efficiently.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541980" y="529186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11</a:t>
            </a:r>
            <a:endParaRPr lang="en-US" sz="2400" dirty="0"/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830" y="3615353"/>
            <a:ext cx="7259515" cy="304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232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About Us Page </a:t>
            </a:r>
            <a:r>
              <a:rPr lang="en-US" b="1" dirty="0">
                <a:ln/>
                <a:solidFill>
                  <a:schemeClr val="accent4"/>
                </a:solidFill>
              </a:rPr>
              <a:t>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954" y="2410071"/>
            <a:ext cx="10523917" cy="1572846"/>
          </a:xfrm>
        </p:spPr>
        <p:txBody>
          <a:bodyPr/>
          <a:lstStyle/>
          <a:p>
            <a:r>
              <a:rPr lang="en-US" dirty="0"/>
              <a:t>The About Us page introduces users to the vision, mission, and story behind Jensen Decors. It helps build trust with visitors by sharing meaningful background information and establishing a personal connection.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524392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12</a:t>
            </a:r>
            <a:endParaRPr lang="en-US" sz="2400" dirty="0"/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679" y="3668394"/>
            <a:ext cx="6931270" cy="296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065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Contact us page </a:t>
            </a:r>
            <a:r>
              <a:rPr lang="en-US" b="1" dirty="0">
                <a:ln/>
                <a:solidFill>
                  <a:schemeClr val="accent4"/>
                </a:solidFill>
              </a:rPr>
              <a:t>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092" y="2603500"/>
            <a:ext cx="9970002" cy="1106854"/>
          </a:xfrm>
        </p:spPr>
        <p:txBody>
          <a:bodyPr>
            <a:normAutofit/>
          </a:bodyPr>
          <a:lstStyle/>
          <a:p>
            <a:r>
              <a:rPr lang="en-US" dirty="0"/>
              <a:t>The Contact Us page provides visitors with a simple and accessible way to get in touch with the Jensen Decors team for inquiries, feedback, or support.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506807" y="512003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13</a:t>
            </a:r>
            <a:endParaRPr lang="en-US" sz="2400" dirty="0"/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323" y="3613635"/>
            <a:ext cx="7406054" cy="295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212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Sign up or Login page </a:t>
            </a:r>
            <a:r>
              <a:rPr lang="en-US" b="1" dirty="0">
                <a:ln/>
                <a:solidFill>
                  <a:schemeClr val="accent4"/>
                </a:solidFill>
              </a:rPr>
              <a:t>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331" y="2497995"/>
            <a:ext cx="10497541" cy="1027720"/>
          </a:xfrm>
        </p:spPr>
        <p:txBody>
          <a:bodyPr/>
          <a:lstStyle/>
          <a:p>
            <a:r>
              <a:rPr lang="en-US" dirty="0"/>
              <a:t>The Sign Up page allows new users to create an account on the website. It is designed to be user-friendly and secure.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29900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</a:t>
            </a:r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611" y="3420208"/>
            <a:ext cx="7948243" cy="334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903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Product Description page </a:t>
            </a:r>
            <a:r>
              <a:rPr lang="en-US" b="1" dirty="0">
                <a:ln/>
                <a:solidFill>
                  <a:schemeClr val="accent4"/>
                </a:solidFill>
              </a:rPr>
              <a:t>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331" y="2330947"/>
            <a:ext cx="10893669" cy="1027720"/>
          </a:xfrm>
        </p:spPr>
        <p:txBody>
          <a:bodyPr>
            <a:normAutofit/>
          </a:bodyPr>
          <a:lstStyle/>
          <a:p>
            <a:r>
              <a:rPr lang="en-US" sz="1600" dirty="0"/>
              <a:t>The Product Description Page is a dedicated section where users can view detailed information about a specific product. It is designed to provide a complete overview of the product's features, helping users make informed purchasing decisions.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515604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15</a:t>
            </a:r>
            <a:endParaRPr lang="en-US" sz="2400" dirty="0"/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046" y="3481755"/>
            <a:ext cx="7848600" cy="3253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548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4959" y="1123786"/>
            <a:ext cx="8825658" cy="2677648"/>
          </a:xfrm>
        </p:spPr>
        <p:txBody>
          <a:bodyPr/>
          <a:lstStyle/>
          <a:p>
            <a:r>
              <a:rPr lang="en-US" sz="8800" dirty="0" smtClean="0"/>
              <a:t>Thank You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4262421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16" y="973668"/>
            <a:ext cx="8761413" cy="706964"/>
          </a:xfrm>
        </p:spPr>
        <p:txBody>
          <a:bodyPr/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E-Project Content:</a:t>
            </a:r>
            <a:endParaRPr lang="en-US" dirty="0"/>
          </a:p>
        </p:txBody>
      </p:sp>
      <p:sp>
        <p:nvSpPr>
          <p:cNvPr id="5" name="Rectangle: Diagonal Corners Rounded 8">
            <a:extLst>
              <a:ext uri="{FF2B5EF4-FFF2-40B4-BE49-F238E27FC236}">
                <a16:creationId xmlns:a16="http://schemas.microsoft.com/office/drawing/2014/main" id="{0340EF67-9276-4967-8496-B6698334B7AB}"/>
              </a:ext>
            </a:extLst>
          </p:cNvPr>
          <p:cNvSpPr/>
          <p:nvPr/>
        </p:nvSpPr>
        <p:spPr>
          <a:xfrm>
            <a:off x="1548938" y="2999953"/>
            <a:ext cx="1789043" cy="848139"/>
          </a:xfrm>
          <a:prstGeom prst="round2Diag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</a:t>
            </a:r>
          </a:p>
        </p:txBody>
      </p:sp>
      <p:sp>
        <p:nvSpPr>
          <p:cNvPr id="6" name="Rectangle: Diagonal Corners Rounded 10">
            <a:extLst>
              <a:ext uri="{FF2B5EF4-FFF2-40B4-BE49-F238E27FC236}">
                <a16:creationId xmlns:a16="http://schemas.microsoft.com/office/drawing/2014/main" id="{BE050735-B476-4107-B277-EF9B3F620E69}"/>
              </a:ext>
            </a:extLst>
          </p:cNvPr>
          <p:cNvSpPr/>
          <p:nvPr/>
        </p:nvSpPr>
        <p:spPr>
          <a:xfrm>
            <a:off x="3887959" y="2999953"/>
            <a:ext cx="1789043" cy="848139"/>
          </a:xfrm>
          <a:prstGeom prst="round2Diag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About Us</a:t>
            </a:r>
          </a:p>
        </p:txBody>
      </p:sp>
      <p:sp>
        <p:nvSpPr>
          <p:cNvPr id="7" name="Rectangle: Diagonal Corners Rounded 11">
            <a:extLst>
              <a:ext uri="{FF2B5EF4-FFF2-40B4-BE49-F238E27FC236}">
                <a16:creationId xmlns:a16="http://schemas.microsoft.com/office/drawing/2014/main" id="{59D073CA-88C0-4279-AB53-EEA6F68EB254}"/>
              </a:ext>
            </a:extLst>
          </p:cNvPr>
          <p:cNvSpPr/>
          <p:nvPr/>
        </p:nvSpPr>
        <p:spPr>
          <a:xfrm>
            <a:off x="2858004" y="4255599"/>
            <a:ext cx="1789043" cy="848139"/>
          </a:xfrm>
          <a:prstGeom prst="round2Diag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Categories</a:t>
            </a:r>
            <a:endParaRPr lang="en-US" dirty="0"/>
          </a:p>
        </p:txBody>
      </p:sp>
      <p:sp>
        <p:nvSpPr>
          <p:cNvPr id="8" name="Rectangle: Diagonal Corners Rounded 12">
            <a:extLst>
              <a:ext uri="{FF2B5EF4-FFF2-40B4-BE49-F238E27FC236}">
                <a16:creationId xmlns:a16="http://schemas.microsoft.com/office/drawing/2014/main" id="{ACBFE605-2A39-4B87-B3DF-2EEC3DAC1DAE}"/>
              </a:ext>
            </a:extLst>
          </p:cNvPr>
          <p:cNvSpPr/>
          <p:nvPr/>
        </p:nvSpPr>
        <p:spPr>
          <a:xfrm>
            <a:off x="6260618" y="2999953"/>
            <a:ext cx="1789043" cy="848139"/>
          </a:xfrm>
          <a:prstGeom prst="round2Diag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Contact Us</a:t>
            </a:r>
            <a:endParaRPr lang="en-US" dirty="0"/>
          </a:p>
        </p:txBody>
      </p:sp>
      <p:sp>
        <p:nvSpPr>
          <p:cNvPr id="9" name="Rectangle: Diagonal Corners Rounded 13">
            <a:extLst>
              <a:ext uri="{FF2B5EF4-FFF2-40B4-BE49-F238E27FC236}">
                <a16:creationId xmlns:a16="http://schemas.microsoft.com/office/drawing/2014/main" id="{D583215D-B518-450E-BB68-9AF2ED5C030E}"/>
              </a:ext>
            </a:extLst>
          </p:cNvPr>
          <p:cNvSpPr/>
          <p:nvPr/>
        </p:nvSpPr>
        <p:spPr>
          <a:xfrm>
            <a:off x="8633278" y="2982369"/>
            <a:ext cx="1789043" cy="848139"/>
          </a:xfrm>
          <a:prstGeom prst="round2Diag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 / Sign Up</a:t>
            </a:r>
          </a:p>
        </p:txBody>
      </p:sp>
      <p:sp>
        <p:nvSpPr>
          <p:cNvPr id="10" name="Rectangle: Diagonal Corners Rounded 14">
            <a:extLst>
              <a:ext uri="{FF2B5EF4-FFF2-40B4-BE49-F238E27FC236}">
                <a16:creationId xmlns:a16="http://schemas.microsoft.com/office/drawing/2014/main" id="{C7EA860E-9144-4072-AAA3-88781BDCD037}"/>
              </a:ext>
            </a:extLst>
          </p:cNvPr>
          <p:cNvSpPr/>
          <p:nvPr/>
        </p:nvSpPr>
        <p:spPr>
          <a:xfrm>
            <a:off x="5276142" y="4229098"/>
            <a:ext cx="1789043" cy="848139"/>
          </a:xfrm>
          <a:prstGeom prst="round2Diag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Carousel</a:t>
            </a:r>
            <a:endParaRPr lang="en-US" dirty="0"/>
          </a:p>
        </p:txBody>
      </p:sp>
      <p:sp>
        <p:nvSpPr>
          <p:cNvPr id="11" name="Rectangle: Diagonal Corners Rounded 15">
            <a:extLst>
              <a:ext uri="{FF2B5EF4-FFF2-40B4-BE49-F238E27FC236}">
                <a16:creationId xmlns:a16="http://schemas.microsoft.com/office/drawing/2014/main" id="{A423C9A2-D407-475A-BC0D-5FF234558CD8}"/>
              </a:ext>
            </a:extLst>
          </p:cNvPr>
          <p:cNvSpPr/>
          <p:nvPr/>
        </p:nvSpPr>
        <p:spPr>
          <a:xfrm>
            <a:off x="7738756" y="4229097"/>
            <a:ext cx="1789043" cy="848139"/>
          </a:xfrm>
          <a:prstGeom prst="round2Diag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Customer reviews</a:t>
            </a:r>
            <a:endParaRPr lang="en-US" dirty="0"/>
          </a:p>
        </p:txBody>
      </p:sp>
      <p:sp>
        <p:nvSpPr>
          <p:cNvPr id="12" name="Rectangle: Diagonal Corners Rounded 16">
            <a:extLst>
              <a:ext uri="{FF2B5EF4-FFF2-40B4-BE49-F238E27FC236}">
                <a16:creationId xmlns:a16="http://schemas.microsoft.com/office/drawing/2014/main" id="{5C37189C-1FD7-439D-8FBA-7DE27892F481}"/>
              </a:ext>
            </a:extLst>
          </p:cNvPr>
          <p:cNvSpPr/>
          <p:nvPr/>
        </p:nvSpPr>
        <p:spPr>
          <a:xfrm>
            <a:off x="6541858" y="5475952"/>
            <a:ext cx="1789043" cy="848139"/>
          </a:xfrm>
          <a:prstGeom prst="round2Diag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Category pages</a:t>
            </a:r>
            <a:endParaRPr lang="en-US" dirty="0"/>
          </a:p>
        </p:txBody>
      </p:sp>
      <p:sp>
        <p:nvSpPr>
          <p:cNvPr id="13" name="Rectangle: Diagonal Corners Rounded 17">
            <a:extLst>
              <a:ext uri="{FF2B5EF4-FFF2-40B4-BE49-F238E27FC236}">
                <a16:creationId xmlns:a16="http://schemas.microsoft.com/office/drawing/2014/main" id="{FDAAE61E-775C-48EA-BFB8-E22274741EE8}"/>
              </a:ext>
            </a:extLst>
          </p:cNvPr>
          <p:cNvSpPr/>
          <p:nvPr/>
        </p:nvSpPr>
        <p:spPr>
          <a:xfrm>
            <a:off x="4060257" y="5484744"/>
            <a:ext cx="1789043" cy="848139"/>
          </a:xfrm>
          <a:prstGeom prst="round2Diag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Detail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29900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2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476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774" y="718691"/>
            <a:ext cx="8761413" cy="706964"/>
          </a:xfr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err="1" smtClean="0">
                <a:ln/>
                <a:solidFill>
                  <a:schemeClr val="accent4"/>
                </a:solidFill>
              </a:rPr>
              <a:t>Nav</a:t>
            </a:r>
            <a:r>
              <a:rPr lang="en-US" b="1" dirty="0">
                <a:ln/>
                <a:solidFill>
                  <a:schemeClr val="accent4"/>
                </a:solidFill>
              </a:rPr>
              <a:t>-</a:t>
            </a:r>
            <a:r>
              <a:rPr lang="en-US" b="1" dirty="0" smtClean="0">
                <a:ln/>
                <a:solidFill>
                  <a:schemeClr val="accent4"/>
                </a:solidFill>
              </a:rPr>
              <a:t>bar:</a:t>
            </a:r>
            <a:endParaRPr lang="en-US" b="1" dirty="0">
              <a:ln/>
              <a:solidFill>
                <a:schemeClr val="accent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5523" y="3604846"/>
            <a:ext cx="10688284" cy="293663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300" dirty="0"/>
              <a:t>Using the </a:t>
            </a:r>
            <a:r>
              <a:rPr lang="en-US" sz="2300" dirty="0" err="1" smtClean="0"/>
              <a:t>nav</a:t>
            </a:r>
            <a:r>
              <a:rPr lang="en-US" sz="2300" dirty="0" smtClean="0"/>
              <a:t>-bar</a:t>
            </a:r>
            <a:r>
              <a:rPr lang="en-US" sz="2300" dirty="0"/>
              <a:t>, the user can navigate through various categories. We have total 7 items in </a:t>
            </a:r>
            <a:r>
              <a:rPr lang="en-US" sz="2300" dirty="0" err="1"/>
              <a:t>Navbar</a:t>
            </a:r>
            <a:r>
              <a:rPr lang="en-US" sz="2300" dirty="0"/>
              <a:t>, which are further classified as:</a:t>
            </a:r>
          </a:p>
          <a:p>
            <a:pPr marL="0" indent="0">
              <a:buNone/>
            </a:pPr>
            <a:endParaRPr lang="en-US" dirty="0" smtClean="0"/>
          </a:p>
          <a:p>
            <a:pPr lvl="0" fontAlgn="base"/>
            <a:r>
              <a:rPr lang="en-US" dirty="0" smtClean="0"/>
              <a:t>HOME</a:t>
            </a:r>
            <a:endParaRPr lang="en-US" dirty="0"/>
          </a:p>
          <a:p>
            <a:pPr lvl="0" fontAlgn="base"/>
            <a:r>
              <a:rPr lang="en-US" dirty="0"/>
              <a:t>Shop</a:t>
            </a:r>
          </a:p>
          <a:p>
            <a:pPr lvl="0" fontAlgn="base"/>
            <a:r>
              <a:rPr lang="en-US" dirty="0"/>
              <a:t>About Us</a:t>
            </a:r>
          </a:p>
          <a:p>
            <a:pPr lvl="0" fontAlgn="base"/>
            <a:r>
              <a:rPr lang="en-US" dirty="0"/>
              <a:t>Contact Us</a:t>
            </a:r>
          </a:p>
          <a:p>
            <a:pPr lvl="0" fontAlgn="base"/>
            <a:r>
              <a:rPr lang="en-US" dirty="0"/>
              <a:t>Search icon</a:t>
            </a:r>
          </a:p>
          <a:p>
            <a:pPr lvl="0" fontAlgn="base"/>
            <a:r>
              <a:rPr lang="en-US" dirty="0"/>
              <a:t>User Icon  (for sign up and login)</a:t>
            </a:r>
          </a:p>
          <a:p>
            <a:r>
              <a:rPr lang="en-US" dirty="0"/>
              <a:t>Cart icon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5" name="Content Placeholder 1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757" y="2421186"/>
            <a:ext cx="10687050" cy="887778"/>
          </a:xfrm>
        </p:spPr>
      </p:pic>
      <p:sp>
        <p:nvSpPr>
          <p:cNvPr id="16" name="TextBox 15"/>
          <p:cNvSpPr txBox="1"/>
          <p:nvPr/>
        </p:nvSpPr>
        <p:spPr>
          <a:xfrm>
            <a:off x="10629900" y="487858"/>
            <a:ext cx="3604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3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16380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995" y="973668"/>
            <a:ext cx="10726614" cy="706964"/>
          </a:xfr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err="1" smtClean="0">
                <a:ln/>
                <a:solidFill>
                  <a:schemeClr val="accent4"/>
                </a:solidFill>
              </a:rPr>
              <a:t>Nav</a:t>
            </a:r>
            <a:r>
              <a:rPr lang="en-US" b="1" dirty="0" smtClean="0">
                <a:ln/>
                <a:solidFill>
                  <a:schemeClr val="accent4"/>
                </a:solidFill>
              </a:rPr>
              <a:t>-bar </a:t>
            </a:r>
            <a:r>
              <a:rPr lang="en-US" b="1" dirty="0">
                <a:ln/>
                <a:solidFill>
                  <a:schemeClr val="accent4"/>
                </a:solidFill>
              </a:rPr>
              <a:t>Menu </a:t>
            </a:r>
            <a:r>
              <a:rPr lang="en-US" b="1" dirty="0" smtClean="0">
                <a:ln/>
                <a:solidFill>
                  <a:schemeClr val="accent4"/>
                </a:solidFill>
              </a:rPr>
              <a:t>Categories </a:t>
            </a:r>
            <a:r>
              <a:rPr lang="en-US" b="1" dirty="0">
                <a:ln/>
                <a:solidFill>
                  <a:schemeClr val="accent4"/>
                </a:solidFill>
              </a:rPr>
              <a:t>And </a:t>
            </a:r>
            <a:r>
              <a:rPr lang="en-US" b="1" dirty="0" smtClean="0">
                <a:ln/>
                <a:solidFill>
                  <a:schemeClr val="accent4"/>
                </a:solidFill>
              </a:rPr>
              <a:t>Sub categories</a:t>
            </a:r>
            <a:r>
              <a:rPr lang="en-US" b="1" dirty="0">
                <a:ln/>
                <a:solidFill>
                  <a:schemeClr val="accent4"/>
                </a:solidFill>
              </a:rPr>
              <a:t>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2708" y="2831123"/>
            <a:ext cx="10964008" cy="383344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Bef>
                <a:spcPts val="900"/>
              </a:spcBef>
            </a:pPr>
            <a:r>
              <a:rPr lang="en-US" sz="1600" dirty="0"/>
              <a:t>The navigation bar (</a:t>
            </a:r>
            <a:r>
              <a:rPr lang="en-US" sz="1600" dirty="0" err="1" smtClean="0"/>
              <a:t>nav</a:t>
            </a:r>
            <a:r>
              <a:rPr lang="en-US" sz="1600" dirty="0" smtClean="0"/>
              <a:t>-bar</a:t>
            </a:r>
            <a:r>
              <a:rPr lang="en-US" sz="1600" dirty="0"/>
              <a:t>) at the top of the website provides users with easy access to all major product </a:t>
            </a:r>
            <a:r>
              <a:rPr lang="en-US" sz="1600" dirty="0" smtClean="0"/>
              <a:t>categories </a:t>
            </a:r>
            <a:r>
              <a:rPr lang="en-US" sz="1600" dirty="0"/>
              <a:t>and their relevant sub-categories. It is sticky at the top of the screen, ensuring it is always visible as users scroll.</a:t>
            </a:r>
          </a:p>
          <a:p>
            <a:pPr>
              <a:lnSpc>
                <a:spcPct val="120000"/>
              </a:lnSpc>
              <a:spcBef>
                <a:spcPts val="900"/>
              </a:spcBef>
            </a:pPr>
            <a:r>
              <a:rPr lang="en-US" sz="1600" dirty="0"/>
              <a:t>Each main category, such as Metal Wall Art, Wallpapers, Mirror Art, and Wall Shelves, is accessible through the main menu. Hovering over these categories reveals dropdown menus with sub-categories making it easier for users to explore specific product types. The menu is fully responsive, adapting to both desktop and mobile views, with a hamburger icon appearing on smaller screens for a collapsible sidebar experience.</a:t>
            </a:r>
          </a:p>
          <a:p>
            <a:pPr>
              <a:lnSpc>
                <a:spcPct val="120000"/>
              </a:lnSpc>
              <a:spcBef>
                <a:spcPts val="900"/>
              </a:spcBef>
            </a:pPr>
            <a:r>
              <a:rPr lang="en-US" sz="1600" dirty="0"/>
              <a:t>This navigation structure ensures that users can quickly and intuitively find the type of wall décor they are looking for without excessive searching or scrolling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10629900" y="512003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04813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629900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5</a:t>
            </a:r>
            <a:endParaRPr lang="en-US" sz="24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01163" y="1070380"/>
            <a:ext cx="10603522" cy="706964"/>
          </a:xfr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err="1" smtClean="0">
                <a:ln/>
                <a:solidFill>
                  <a:schemeClr val="accent4"/>
                </a:solidFill>
              </a:rPr>
              <a:t>Nav</a:t>
            </a:r>
            <a:r>
              <a:rPr lang="en-US" b="1" dirty="0" smtClean="0">
                <a:ln/>
                <a:solidFill>
                  <a:schemeClr val="accent4"/>
                </a:solidFill>
              </a:rPr>
              <a:t>-bar </a:t>
            </a:r>
            <a:r>
              <a:rPr lang="en-US" b="1" dirty="0">
                <a:ln/>
                <a:solidFill>
                  <a:schemeClr val="accent4"/>
                </a:solidFill>
              </a:rPr>
              <a:t>Menu </a:t>
            </a:r>
            <a:r>
              <a:rPr lang="en-US" b="1" dirty="0" smtClean="0">
                <a:ln/>
                <a:solidFill>
                  <a:schemeClr val="accent4"/>
                </a:solidFill>
              </a:rPr>
              <a:t>Categories </a:t>
            </a:r>
            <a:r>
              <a:rPr lang="en-US" b="1" dirty="0">
                <a:ln/>
                <a:solidFill>
                  <a:schemeClr val="accent4"/>
                </a:solidFill>
              </a:rPr>
              <a:t>And </a:t>
            </a:r>
            <a:r>
              <a:rPr lang="en-US" b="1" dirty="0" smtClean="0">
                <a:ln/>
                <a:solidFill>
                  <a:schemeClr val="accent4"/>
                </a:solidFill>
              </a:rPr>
              <a:t>Sub categories</a:t>
            </a:r>
            <a:r>
              <a:rPr lang="en-US" b="1" dirty="0">
                <a:ln/>
                <a:solidFill>
                  <a:schemeClr val="accent4"/>
                </a:solidFill>
              </a:rPr>
              <a:t>:</a:t>
            </a:r>
          </a:p>
        </p:txBody>
      </p:sp>
      <p:pic>
        <p:nvPicPr>
          <p:cNvPr id="7" name="Picture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352" y="2628904"/>
            <a:ext cx="9425354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540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>
                <a:ln/>
                <a:solidFill>
                  <a:schemeClr val="accent4"/>
                </a:solidFill>
              </a:rPr>
              <a:t>Add Carousel 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" y="3113455"/>
            <a:ext cx="11210193" cy="3416300"/>
          </a:xfrm>
        </p:spPr>
        <p:txBody>
          <a:bodyPr/>
          <a:lstStyle/>
          <a:p>
            <a:pPr algn="just"/>
            <a:r>
              <a:rPr lang="en-US" dirty="0"/>
              <a:t>The homepage features a carousel (image slider) that automatically cycles through high-quality banner images showcasing promotional offers, featured products, or seasonal collections.</a:t>
            </a:r>
          </a:p>
          <a:p>
            <a:pPr algn="just"/>
            <a:r>
              <a:rPr lang="en-US" dirty="0"/>
              <a:t>This carousel is implemented using Owl Carousel, providing smooth transitions, </a:t>
            </a:r>
            <a:r>
              <a:rPr lang="en-US" dirty="0" err="1"/>
              <a:t>autoplay</a:t>
            </a:r>
            <a:r>
              <a:rPr lang="en-US" dirty="0"/>
              <a:t> functionality, and responsive behavior across all device sizes. Users can also manually navigate between slides using navigation arrows or dots, offering both automation and user control.</a:t>
            </a:r>
          </a:p>
          <a:p>
            <a:pPr algn="just"/>
            <a:r>
              <a:rPr lang="en-US" dirty="0"/>
              <a:t>The carousel enhances the visual appeal of the website and serves as an effective tool to highlight key products or announcements, encouraging users to explore further.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29900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6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39208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>
                <a:ln/>
                <a:solidFill>
                  <a:schemeClr val="accent4"/>
                </a:solidFill>
              </a:rPr>
              <a:t>Add Carousel 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29900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7</a:t>
            </a:r>
            <a:endParaRPr lang="en-US" sz="2400" dirty="0"/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771" y="2751994"/>
            <a:ext cx="8554915" cy="410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677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Add Some Products From All </a:t>
            </a:r>
            <a:r>
              <a:rPr lang="en-US" b="1" dirty="0" err="1" smtClean="0">
                <a:ln/>
                <a:solidFill>
                  <a:schemeClr val="accent4"/>
                </a:solidFill>
              </a:rPr>
              <a:t>Catagories</a:t>
            </a:r>
            <a:r>
              <a:rPr lang="en-US" b="1" dirty="0" smtClean="0">
                <a:ln/>
                <a:solidFill>
                  <a:schemeClr val="accent4"/>
                </a:solidFill>
              </a:rPr>
              <a:t> on Home Page :</a:t>
            </a:r>
            <a:endParaRPr lang="en-US" b="1" dirty="0">
              <a:ln/>
              <a:solidFill>
                <a:schemeClr val="accent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0025" y="2603500"/>
            <a:ext cx="11198238" cy="3416301"/>
          </a:xfrm>
        </p:spPr>
        <p:txBody>
          <a:bodyPr/>
          <a:lstStyle/>
          <a:p>
            <a:r>
              <a:rPr lang="en-US" dirty="0"/>
              <a:t>Each product category (such as Metal Wall Art, Wallpapers, Photo Frame Art, etc.) includes a curated selection of products displayed on the homepage.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29900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8</a:t>
            </a:r>
            <a:endParaRPr lang="en-US" sz="2400" dirty="0"/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489" y="3807061"/>
            <a:ext cx="9017977" cy="298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121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 smtClean="0">
                <a:ln/>
                <a:solidFill>
                  <a:schemeClr val="accent4"/>
                </a:solidFill>
              </a:rPr>
              <a:t>Testimonials (Customer Reviews) </a:t>
            </a:r>
            <a:r>
              <a:rPr lang="en-US" b="1" dirty="0">
                <a:ln/>
                <a:solidFill>
                  <a:schemeClr val="accent4"/>
                </a:solidFill>
              </a:rPr>
              <a:t>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8813" y="2603500"/>
            <a:ext cx="10573984" cy="1203569"/>
          </a:xfrm>
        </p:spPr>
        <p:txBody>
          <a:bodyPr/>
          <a:lstStyle/>
          <a:p>
            <a:r>
              <a:rPr lang="en-US" dirty="0"/>
              <a:t>The Testimonials section displays feedback from customers who have previously purchased products from the website. This section helps build trust and credibility for new users visiting the site.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29900" y="520394"/>
            <a:ext cx="6418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9</a:t>
            </a:r>
            <a:endParaRPr lang="en-US" sz="2400" dirty="0"/>
          </a:p>
        </p:txBody>
      </p:sp>
      <p:pic>
        <p:nvPicPr>
          <p:cNvPr id="6" name="Picture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1"/>
          <a:stretch/>
        </p:blipFill>
        <p:spPr>
          <a:xfrm>
            <a:off x="2192216" y="3879353"/>
            <a:ext cx="7505701" cy="284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379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128</TotalTime>
  <Words>671</Words>
  <Application>Microsoft Office PowerPoint</Application>
  <PresentationFormat>Widescreen</PresentationFormat>
  <Paragraphs>67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Algerian</vt:lpstr>
      <vt:lpstr>Arial</vt:lpstr>
      <vt:lpstr>Arial Rounded MT Bold</vt:lpstr>
      <vt:lpstr>Cambria</vt:lpstr>
      <vt:lpstr>Century Gothic</vt:lpstr>
      <vt:lpstr>Cooper Black</vt:lpstr>
      <vt:lpstr>Times New Roman</vt:lpstr>
      <vt:lpstr>Wingdings 3</vt:lpstr>
      <vt:lpstr>Ion Boardroom</vt:lpstr>
      <vt:lpstr>Curriculum : ACCP AI 7144</vt:lpstr>
      <vt:lpstr>E-Project Content:</vt:lpstr>
      <vt:lpstr>Nav-bar:</vt:lpstr>
      <vt:lpstr>Nav-bar Menu Categories And Sub categories:</vt:lpstr>
      <vt:lpstr>Nav-bar Menu Categories And Sub categories:</vt:lpstr>
      <vt:lpstr>Add Carousel :</vt:lpstr>
      <vt:lpstr>Add Carousel :</vt:lpstr>
      <vt:lpstr>Add Some Products From All Catagories on Home Page :</vt:lpstr>
      <vt:lpstr>Testimonials (Customer Reviews) :</vt:lpstr>
      <vt:lpstr>Add Footer :</vt:lpstr>
      <vt:lpstr>Individual Category Pages For All Categories :</vt:lpstr>
      <vt:lpstr>About Us Page :</vt:lpstr>
      <vt:lpstr>Contact us page :</vt:lpstr>
      <vt:lpstr>Sign up or Login page :</vt:lpstr>
      <vt:lpstr>Product Description page 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T580</dc:creator>
  <cp:lastModifiedBy>T580</cp:lastModifiedBy>
  <cp:revision>16</cp:revision>
  <dcterms:created xsi:type="dcterms:W3CDTF">2025-07-03T01:43:13Z</dcterms:created>
  <dcterms:modified xsi:type="dcterms:W3CDTF">2025-07-03T03:51:13Z</dcterms:modified>
</cp:coreProperties>
</file>

<file path=docProps/thumbnail.jpeg>
</file>